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8" r:id="rId1"/>
  </p:sldMasterIdLst>
  <p:notesMasterIdLst>
    <p:notesMasterId r:id="rId13"/>
  </p:notesMasterIdLst>
  <p:sldIdLst>
    <p:sldId id="261" r:id="rId2"/>
    <p:sldId id="256" r:id="rId3"/>
    <p:sldId id="257" r:id="rId4"/>
    <p:sldId id="267" r:id="rId5"/>
    <p:sldId id="259" r:id="rId6"/>
    <p:sldId id="260" r:id="rId7"/>
    <p:sldId id="264" r:id="rId8"/>
    <p:sldId id="265" r:id="rId9"/>
    <p:sldId id="266"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5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F9DC0-8111-9349-A4BC-320CF84A5E0E}" type="datetimeFigureOut">
              <a:rPr lang="en-US" smtClean="0"/>
              <a:t>13-02-14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E286A-13DA-CB4F-983B-34484C1D4B0E}" type="slidenum">
              <a:rPr lang="en-US" smtClean="0"/>
              <a:t>‹#›</a:t>
            </a:fld>
            <a:endParaRPr lang="en-US"/>
          </a:p>
        </p:txBody>
      </p:sp>
    </p:spTree>
    <p:extLst>
      <p:ext uri="{BB962C8B-B14F-4D97-AF65-F5344CB8AC3E}">
        <p14:creationId xmlns:p14="http://schemas.microsoft.com/office/powerpoint/2010/main" val="3342964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25AE17C7-B787-4E50-994D-5E804113A1E9}" type="datetime4">
              <a:rPr lang="en-US" smtClean="0"/>
              <a:pPr/>
              <a:t>February 14,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744759D-0EFF-4FB2-9CCE-04E00944F0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13-02-14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13-02-14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8995D68B-21AC-438B-BECE-4F17DA129F19}" type="datetime4">
              <a:rPr lang="en-US" smtClean="0"/>
              <a:pPr/>
              <a:t>February 14,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679F0FCF-2EA5-4FF5-AF14-1CA9C8854AAB}" type="datetime4">
              <a:rPr lang="en-US" smtClean="0"/>
              <a:pPr/>
              <a:t>February 14, 2013</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F9E781C6-1634-4A56-B2BE-62150BE83935}" type="datetime4">
              <a:rPr lang="en-US" smtClean="0"/>
              <a:pPr/>
              <a:t>February 14,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CA"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A9372AC2-3C75-4F5F-A929-48958086FE36}" type="datetime4">
              <a:rPr lang="en-US" smtClean="0"/>
              <a:pPr/>
              <a:t>February 14, 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7509CF4-4C1A-45DC-BADA-6EFF91CB9ABB}" type="datetime4">
              <a:rPr lang="en-US" smtClean="0"/>
              <a:pPr/>
              <a:t>February 14, 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February 14, 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867641A-9D94-4BD6-862F-F651067079BC}" type="datetime4">
              <a:rPr lang="en-US" smtClean="0"/>
              <a:pPr/>
              <a:t>February 14,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
        <p:nvSpPr>
          <p:cNvPr id="8" name="Title 7"/>
          <p:cNvSpPr>
            <a:spLocks noGrp="1"/>
          </p:cNvSpPr>
          <p:nvPr>
            <p:ph type="title"/>
          </p:nvPr>
        </p:nvSpPr>
        <p:spPr/>
        <p:txBody>
          <a:bodyPr/>
          <a:lstStyle/>
          <a:p>
            <a:r>
              <a:rPr lang="en-CA"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74F0C02-0EF4-4745-9D82-E8D3F59464E3}" type="datetime4">
              <a:rPr lang="en-US" smtClean="0"/>
              <a:pPr/>
              <a:t>February 14,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44759D-0EFF-4FB2-9CCE-04E00944F0FE}"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CA"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7367800-479D-41B0-B3F2-2DCE95BA1381}" type="datetime4">
              <a:rPr lang="en-US" smtClean="0"/>
              <a:pPr/>
              <a:t>February 14, 2013</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744759D-0EFF-4FB2-9CCE-04E00944F0FE}"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cumentaryheaven.com/dr-money-and-the-boy-with-no-peni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Metamotivation" TargetMode="Externa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REMINDER….</a:t>
            </a:r>
            <a:endParaRPr lang="en-US" sz="2800" dirty="0"/>
          </a:p>
        </p:txBody>
      </p:sp>
      <p:sp>
        <p:nvSpPr>
          <p:cNvPr id="2" name="Content Placeholder 1"/>
          <p:cNvSpPr>
            <a:spLocks noGrp="1"/>
          </p:cNvSpPr>
          <p:nvPr>
            <p:ph idx="1"/>
          </p:nvPr>
        </p:nvSpPr>
        <p:spPr>
          <a:xfrm>
            <a:off x="457200" y="1752600"/>
            <a:ext cx="8017001" cy="4815206"/>
          </a:xfrm>
        </p:spPr>
        <p:txBody>
          <a:bodyPr>
            <a:normAutofit lnSpcReduction="10000"/>
          </a:bodyPr>
          <a:lstStyle/>
          <a:p>
            <a:r>
              <a:rPr lang="en-US" sz="3900" b="1" u="sng" dirty="0" smtClean="0"/>
              <a:t>Psychologist:</a:t>
            </a:r>
            <a:r>
              <a:rPr lang="en-US" sz="3900" b="1" dirty="0" smtClean="0"/>
              <a:t>   </a:t>
            </a:r>
            <a:r>
              <a:rPr lang="en-US" sz="2600" dirty="0">
                <a:latin typeface="Times New Roman" pitchFamily="18" charset="0"/>
                <a:cs typeface="Times New Roman" pitchFamily="18" charset="0"/>
              </a:rPr>
              <a:t>Individuals who have earned a doctoral degree and are interested in the behavior of humans and </a:t>
            </a:r>
            <a:r>
              <a:rPr lang="en-US" sz="2600" dirty="0" smtClean="0">
                <a:latin typeface="Times New Roman" pitchFamily="18" charset="0"/>
                <a:cs typeface="Times New Roman" pitchFamily="18" charset="0"/>
              </a:rPr>
              <a:t>animals</a:t>
            </a:r>
            <a:endParaRPr lang="en-US" sz="2600" dirty="0" smtClean="0"/>
          </a:p>
          <a:p>
            <a:pPr algn="ctr"/>
            <a:r>
              <a:rPr lang="en-US" sz="4800" dirty="0" smtClean="0"/>
              <a:t>VS</a:t>
            </a:r>
            <a:endParaRPr lang="en-US" sz="2600" dirty="0" smtClean="0"/>
          </a:p>
          <a:p>
            <a:r>
              <a:rPr lang="en-US" sz="3900" b="1" u="sng" dirty="0" smtClean="0"/>
              <a:t>Psychiatrist:</a:t>
            </a:r>
            <a:r>
              <a:rPr lang="en-US" sz="3900" b="1" dirty="0" smtClean="0"/>
              <a:t>  </a:t>
            </a:r>
            <a:r>
              <a:rPr lang="en-US" sz="2600" dirty="0">
                <a:latin typeface="Times New Roman" pitchFamily="18" charset="0"/>
                <a:cs typeface="Times New Roman" pitchFamily="18" charset="0"/>
              </a:rPr>
              <a:t>Physician with specialized training in the medical treatment of mental and emotional </a:t>
            </a:r>
            <a:r>
              <a:rPr lang="en-US" sz="2600" dirty="0" smtClean="0">
                <a:latin typeface="Times New Roman" pitchFamily="18" charset="0"/>
                <a:cs typeface="Times New Roman" pitchFamily="18" charset="0"/>
              </a:rPr>
              <a:t>disorders – diagnosis and treatment of mental illnesses (medical doctors)</a:t>
            </a:r>
            <a:endParaRPr lang="en-US" sz="2600" dirty="0">
              <a:latin typeface="Times New Roman" pitchFamily="18" charset="0"/>
              <a:cs typeface="Times New Roman" pitchFamily="18" charset="0"/>
            </a:endParaRPr>
          </a:p>
          <a:p>
            <a:r>
              <a:rPr lang="en-US" dirty="0" smtClean="0"/>
              <a:t>  </a:t>
            </a:r>
            <a:endParaRPr lang="en-US" dirty="0"/>
          </a:p>
        </p:txBody>
      </p:sp>
      <p:pic>
        <p:nvPicPr>
          <p:cNvPr id="4" name="Picture 3"/>
          <p:cNvPicPr>
            <a:picLocks noChangeAspect="1"/>
          </p:cNvPicPr>
          <p:nvPr/>
        </p:nvPicPr>
        <p:blipFill>
          <a:blip r:embed="rId2"/>
          <a:stretch>
            <a:fillRect/>
          </a:stretch>
        </p:blipFill>
        <p:spPr>
          <a:xfrm>
            <a:off x="6714019" y="0"/>
            <a:ext cx="1978487" cy="1978487"/>
          </a:xfrm>
          <a:prstGeom prst="rect">
            <a:avLst/>
          </a:prstGeom>
        </p:spPr>
      </p:pic>
      <p:pic>
        <p:nvPicPr>
          <p:cNvPr id="5" name="Picture 4"/>
          <p:cNvPicPr>
            <a:picLocks noChangeAspect="1"/>
          </p:cNvPicPr>
          <p:nvPr/>
        </p:nvPicPr>
        <p:blipFill>
          <a:blip r:embed="rId3"/>
          <a:stretch>
            <a:fillRect/>
          </a:stretch>
        </p:blipFill>
        <p:spPr>
          <a:xfrm>
            <a:off x="7138467" y="5253574"/>
            <a:ext cx="2005533" cy="1604426"/>
          </a:xfrm>
          <a:prstGeom prst="rect">
            <a:avLst/>
          </a:prstGeom>
        </p:spPr>
      </p:pic>
    </p:spTree>
    <p:extLst>
      <p:ext uri="{BB962C8B-B14F-4D97-AF65-F5344CB8AC3E}">
        <p14:creationId xmlns:p14="http://schemas.microsoft.com/office/powerpoint/2010/main" val="125717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52718"/>
            <a:ext cx="7620083" cy="1868106"/>
          </a:xfrm>
        </p:spPr>
        <p:txBody>
          <a:bodyPr>
            <a:normAutofit/>
          </a:bodyPr>
          <a:lstStyle/>
          <a:p>
            <a:r>
              <a:rPr lang="en-US" dirty="0" smtClean="0"/>
              <a:t>Documentary –</a:t>
            </a:r>
            <a:br>
              <a:rPr lang="en-US" dirty="0" smtClean="0"/>
            </a:br>
            <a:r>
              <a:rPr lang="en-US" i="1" dirty="0" smtClean="0">
                <a:solidFill>
                  <a:srgbClr val="0000FF"/>
                </a:solidFill>
              </a:rPr>
              <a:t>Dr. money and THE BOY WITH NO PENIS</a:t>
            </a:r>
            <a:endParaRPr lang="en-US" i="1" dirty="0">
              <a:solidFill>
                <a:srgbClr val="0000FF"/>
              </a:solidFill>
            </a:endParaRPr>
          </a:p>
        </p:txBody>
      </p:sp>
      <p:sp>
        <p:nvSpPr>
          <p:cNvPr id="2" name="Content Placeholder 1"/>
          <p:cNvSpPr>
            <a:spLocks noGrp="1"/>
          </p:cNvSpPr>
          <p:nvPr>
            <p:ph idx="1"/>
          </p:nvPr>
        </p:nvSpPr>
        <p:spPr>
          <a:xfrm>
            <a:off x="457200" y="2020824"/>
            <a:ext cx="8229600" cy="655469"/>
          </a:xfrm>
        </p:spPr>
        <p:txBody>
          <a:bodyPr/>
          <a:lstStyle/>
          <a:p>
            <a:r>
              <a:rPr lang="en-US" dirty="0">
                <a:latin typeface="Times New Roman" pitchFamily="18" charset="0"/>
                <a:hlinkClick r:id="rId2"/>
              </a:rPr>
              <a:t>Boy with no penis</a:t>
            </a:r>
            <a:endParaRPr lang="en-US" dirty="0">
              <a:latin typeface="Times New Roman" pitchFamily="18" charset="0"/>
            </a:endParaRPr>
          </a:p>
          <a:p>
            <a:endParaRPr lang="en-US" dirty="0" smtClean="0"/>
          </a:p>
          <a:p>
            <a:endParaRPr lang="en-US" dirty="0"/>
          </a:p>
        </p:txBody>
      </p:sp>
      <p:sp>
        <p:nvSpPr>
          <p:cNvPr id="4" name="Rectangle 3"/>
          <p:cNvSpPr/>
          <p:nvPr/>
        </p:nvSpPr>
        <p:spPr>
          <a:xfrm>
            <a:off x="457199" y="2477869"/>
            <a:ext cx="8006527" cy="4154983"/>
          </a:xfrm>
          <a:prstGeom prst="rect">
            <a:avLst/>
          </a:prstGeom>
        </p:spPr>
        <p:txBody>
          <a:bodyPr wrap="square">
            <a:spAutoFit/>
          </a:bodyPr>
          <a:lstStyle/>
          <a:p>
            <a:r>
              <a:rPr lang="en-US" sz="2400" b="1" dirty="0">
                <a:cs typeface="Comic Sans MS"/>
              </a:rPr>
              <a:t>This is a documentary about one of twin boys whose penis got burned off during circumcision. The boy would be scarred for life and would have to live with terrible psychological consequences… unless he became a she. Is it possible to change the gender of a human being completely? What factors determine the gender of a person? Dr. Money And The Boy With No Penis is a documentary investigating these questions. It presents the scientific theories of Dr. Money stating that nurture (instead of nature) eventually determines gender.</a:t>
            </a:r>
          </a:p>
        </p:txBody>
      </p:sp>
    </p:spTree>
    <p:extLst>
      <p:ext uri="{BB962C8B-B14F-4D97-AF65-F5344CB8AC3E}">
        <p14:creationId xmlns:p14="http://schemas.microsoft.com/office/powerpoint/2010/main" val="41100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Extended response assignment</a:t>
            </a:r>
            <a:endParaRPr lang="en-US" dirty="0"/>
          </a:p>
        </p:txBody>
      </p:sp>
      <p:sp>
        <p:nvSpPr>
          <p:cNvPr id="2" name="Content Placeholder 1"/>
          <p:cNvSpPr>
            <a:spLocks noGrp="1"/>
          </p:cNvSpPr>
          <p:nvPr>
            <p:ph idx="1"/>
          </p:nvPr>
        </p:nvSpPr>
        <p:spPr/>
        <p:txBody>
          <a:bodyPr>
            <a:normAutofit/>
          </a:bodyPr>
          <a:lstStyle/>
          <a:p>
            <a:pPr>
              <a:lnSpc>
                <a:spcPct val="80000"/>
              </a:lnSpc>
            </a:pPr>
            <a:r>
              <a:rPr lang="en-US" sz="2400" dirty="0" smtClean="0">
                <a:cs typeface="Comic Sans MS"/>
              </a:rPr>
              <a:t>In </a:t>
            </a:r>
            <a:r>
              <a:rPr lang="en-US" sz="2400" dirty="0">
                <a:cs typeface="Comic Sans MS"/>
              </a:rPr>
              <a:t>a well written paragraph state and discuss your side of the argument using 3 specific pieces of evidence. </a:t>
            </a:r>
          </a:p>
          <a:p>
            <a:pPr>
              <a:lnSpc>
                <a:spcPct val="80000"/>
              </a:lnSpc>
            </a:pPr>
            <a:endParaRPr lang="en-US" sz="2400" dirty="0">
              <a:cs typeface="Comic Sans MS"/>
            </a:endParaRPr>
          </a:p>
          <a:p>
            <a:pPr>
              <a:lnSpc>
                <a:spcPct val="80000"/>
              </a:lnSpc>
            </a:pPr>
            <a:r>
              <a:rPr lang="en-US" sz="2400" dirty="0">
                <a:cs typeface="Comic Sans MS"/>
              </a:rPr>
              <a:t>Evidence might be:</a:t>
            </a:r>
          </a:p>
          <a:p>
            <a:pPr>
              <a:lnSpc>
                <a:spcPct val="80000"/>
              </a:lnSpc>
              <a:buFont typeface="Arial" pitchFamily="34" charset="0"/>
              <a:buChar char="•"/>
            </a:pPr>
            <a:r>
              <a:rPr lang="en-US" sz="2400" dirty="0">
                <a:cs typeface="Comic Sans MS"/>
              </a:rPr>
              <a:t>Personal experience</a:t>
            </a:r>
          </a:p>
          <a:p>
            <a:pPr>
              <a:lnSpc>
                <a:spcPct val="80000"/>
              </a:lnSpc>
              <a:buFont typeface="Arial" pitchFamily="34" charset="0"/>
              <a:buChar char="•"/>
            </a:pPr>
            <a:r>
              <a:rPr lang="en-US" sz="2400" dirty="0">
                <a:cs typeface="Comic Sans MS"/>
              </a:rPr>
              <a:t>Reference from the article.</a:t>
            </a:r>
          </a:p>
          <a:p>
            <a:pPr>
              <a:lnSpc>
                <a:spcPct val="80000"/>
              </a:lnSpc>
              <a:buFont typeface="Arial" pitchFamily="34" charset="0"/>
              <a:buChar char="•"/>
            </a:pPr>
            <a:r>
              <a:rPr lang="en-US" sz="2400" dirty="0">
                <a:cs typeface="Comic Sans MS"/>
              </a:rPr>
              <a:t>Reference from the movie.</a:t>
            </a:r>
          </a:p>
          <a:p>
            <a:endParaRPr lang="en-US" sz="2800" dirty="0"/>
          </a:p>
        </p:txBody>
      </p:sp>
      <p:pic>
        <p:nvPicPr>
          <p:cNvPr id="4" name="Picture 3"/>
          <p:cNvPicPr>
            <a:picLocks noChangeAspect="1"/>
          </p:cNvPicPr>
          <p:nvPr/>
        </p:nvPicPr>
        <p:blipFill>
          <a:blip r:embed="rId2"/>
          <a:stretch>
            <a:fillRect/>
          </a:stretch>
        </p:blipFill>
        <p:spPr>
          <a:xfrm rot="1689805">
            <a:off x="5344696" y="3428999"/>
            <a:ext cx="3251200" cy="2286000"/>
          </a:xfrm>
          <a:prstGeom prst="rect">
            <a:avLst/>
          </a:prstGeom>
        </p:spPr>
      </p:pic>
    </p:spTree>
    <p:extLst>
      <p:ext uri="{BB962C8B-B14F-4D97-AF65-F5344CB8AC3E}">
        <p14:creationId xmlns:p14="http://schemas.microsoft.com/office/powerpoint/2010/main" val="329582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307990"/>
            <a:ext cx="10705507" cy="1500377"/>
          </a:xfrm>
        </p:spPr>
        <p:txBody>
          <a:bodyPr>
            <a:noAutofit/>
          </a:bodyPr>
          <a:lstStyle/>
          <a:p>
            <a:r>
              <a:rPr lang="en-US" sz="54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NATURE VS. NURTURE</a:t>
            </a:r>
            <a:endParaRPr lang="en-US" sz="54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Subtitle 1"/>
          <p:cNvSpPr>
            <a:spLocks noGrp="1"/>
          </p:cNvSpPr>
          <p:nvPr>
            <p:ph type="subTitle" idx="1"/>
          </p:nvPr>
        </p:nvSpPr>
        <p:spPr>
          <a:xfrm>
            <a:off x="2565400" y="1594054"/>
            <a:ext cx="4013200" cy="428625"/>
          </a:xfrm>
        </p:spPr>
        <p:txBody>
          <a:bodyPr>
            <a:normAutofit fontScale="92500" lnSpcReduction="20000"/>
          </a:bodyPr>
          <a:lstStyle/>
          <a:p>
            <a:r>
              <a:rPr lang="en-US" sz="2800" dirty="0" smtClean="0"/>
              <a:t>DECK - PSYCH</a:t>
            </a:r>
            <a:endParaRPr lang="en-US" sz="2800" dirty="0"/>
          </a:p>
        </p:txBody>
      </p:sp>
      <p:pic>
        <p:nvPicPr>
          <p:cNvPr id="4" name="Picture 3"/>
          <p:cNvPicPr>
            <a:picLocks noChangeAspect="1"/>
          </p:cNvPicPr>
          <p:nvPr/>
        </p:nvPicPr>
        <p:blipFill>
          <a:blip r:embed="rId2"/>
          <a:stretch>
            <a:fillRect/>
          </a:stretch>
        </p:blipFill>
        <p:spPr>
          <a:xfrm>
            <a:off x="986517" y="2022678"/>
            <a:ext cx="7243926" cy="4835321"/>
          </a:xfrm>
          <a:prstGeom prst="rect">
            <a:avLst/>
          </a:prstGeom>
        </p:spPr>
      </p:pic>
    </p:spTree>
    <p:extLst>
      <p:ext uri="{BB962C8B-B14F-4D97-AF65-F5344CB8AC3E}">
        <p14:creationId xmlns:p14="http://schemas.microsoft.com/office/powerpoint/2010/main" val="86364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698" y="624840"/>
            <a:ext cx="7170201" cy="701040"/>
          </a:xfrm>
        </p:spPr>
        <p:txBody>
          <a:bodyPr>
            <a:normAutofit/>
          </a:bodyPr>
          <a:lstStyle/>
          <a:p>
            <a:pPr algn="ctr"/>
            <a:r>
              <a:rPr lang="en-US" dirty="0" smtClean="0"/>
              <a:t>NATURE VS. NURTURE</a:t>
            </a:r>
            <a:endParaRPr lang="en-US" dirty="0"/>
          </a:p>
        </p:txBody>
      </p:sp>
      <p:pic>
        <p:nvPicPr>
          <p:cNvPr id="6" name="Content Placeholder 5"/>
          <p:cNvPicPr>
            <a:picLocks noGrp="1" noChangeAspect="1"/>
          </p:cNvPicPr>
          <p:nvPr>
            <p:ph idx="1"/>
          </p:nvPr>
        </p:nvPicPr>
        <p:blipFill>
          <a:blip r:embed="rId2"/>
          <a:srcRect l="1365" r="1365"/>
          <a:stretch>
            <a:fillRect/>
          </a:stretch>
        </p:blipFill>
        <p:spPr>
          <a:xfrm>
            <a:off x="5400828" y="1882239"/>
            <a:ext cx="3575050" cy="4075112"/>
          </a:xfrm>
        </p:spPr>
      </p:pic>
      <p:sp>
        <p:nvSpPr>
          <p:cNvPr id="7" name="Rectangle 6"/>
          <p:cNvSpPr/>
          <p:nvPr/>
        </p:nvSpPr>
        <p:spPr>
          <a:xfrm>
            <a:off x="297261" y="1375898"/>
            <a:ext cx="4850136" cy="4524315"/>
          </a:xfrm>
          <a:prstGeom prst="rect">
            <a:avLst/>
          </a:prstGeom>
        </p:spPr>
        <p:txBody>
          <a:bodyPr wrap="square">
            <a:spAutoFit/>
          </a:bodyPr>
          <a:lstStyle/>
          <a:p>
            <a:r>
              <a:rPr lang="en-US" sz="2000" dirty="0">
                <a:latin typeface="Comic Sans MS"/>
                <a:cs typeface="Comic Sans MS"/>
              </a:rPr>
              <a:t>This debate within psychology is concerned with the extent to which particular aspects of behavior are a product of either inherited (i.e. genetic) or acquired (i.e. learned) characteristics</a:t>
            </a:r>
            <a:r>
              <a:rPr lang="en-US" sz="2000" dirty="0" smtClean="0">
                <a:latin typeface="Comic Sans MS"/>
                <a:cs typeface="Comic Sans MS"/>
              </a:rPr>
              <a:t>.</a:t>
            </a:r>
          </a:p>
          <a:p>
            <a:endParaRPr lang="en-US" sz="2000" dirty="0">
              <a:latin typeface="Comic Sans MS"/>
              <a:cs typeface="Comic Sans MS"/>
            </a:endParaRPr>
          </a:p>
          <a:p>
            <a:endParaRPr lang="en-US" sz="2000" dirty="0" smtClean="0">
              <a:latin typeface="Comic Sans MS"/>
              <a:cs typeface="Comic Sans MS"/>
            </a:endParaRPr>
          </a:p>
          <a:p>
            <a:r>
              <a:rPr lang="en-US" sz="2400" b="1" u="sng" dirty="0" smtClean="0">
                <a:latin typeface="Comic Sans MS"/>
                <a:cs typeface="Comic Sans MS"/>
              </a:rPr>
              <a:t>NATURE</a:t>
            </a:r>
            <a:r>
              <a:rPr lang="en-US" sz="2000" dirty="0" smtClean="0">
                <a:latin typeface="Comic Sans MS"/>
                <a:cs typeface="Comic Sans MS"/>
              </a:rPr>
              <a:t> – refers to that which is inherited/genetic.</a:t>
            </a:r>
          </a:p>
          <a:p>
            <a:endParaRPr lang="en-US" sz="2000" dirty="0">
              <a:latin typeface="Comic Sans MS"/>
              <a:cs typeface="Comic Sans MS"/>
            </a:endParaRPr>
          </a:p>
          <a:p>
            <a:r>
              <a:rPr lang="en-US" sz="2400" b="1" u="sng" dirty="0" smtClean="0">
                <a:latin typeface="Comic Sans MS"/>
                <a:cs typeface="Comic Sans MS"/>
              </a:rPr>
              <a:t>NUTURE</a:t>
            </a:r>
            <a:r>
              <a:rPr lang="en-US" sz="2000" dirty="0" smtClean="0">
                <a:latin typeface="Comic Sans MS"/>
                <a:cs typeface="Comic Sans MS"/>
              </a:rPr>
              <a:t> – all environmental influences after conception, i.e. experience.</a:t>
            </a:r>
          </a:p>
        </p:txBody>
      </p:sp>
    </p:spTree>
    <p:extLst>
      <p:ext uri="{BB962C8B-B14F-4D97-AF65-F5344CB8AC3E}">
        <p14:creationId xmlns:p14="http://schemas.microsoft.com/office/powerpoint/2010/main" val="379247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Nature vs. nurture continued…</a:t>
            </a:r>
            <a:endParaRPr lang="en-US" dirty="0"/>
          </a:p>
        </p:txBody>
      </p:sp>
      <p:sp>
        <p:nvSpPr>
          <p:cNvPr id="3" name="Content Placeholder 2"/>
          <p:cNvSpPr>
            <a:spLocks noGrp="1"/>
          </p:cNvSpPr>
          <p:nvPr>
            <p:ph idx="1"/>
          </p:nvPr>
        </p:nvSpPr>
        <p:spPr/>
        <p:txBody>
          <a:bodyPr>
            <a:normAutofit lnSpcReduction="10000"/>
          </a:bodyPr>
          <a:lstStyle/>
          <a:p>
            <a:r>
              <a:rPr lang="en-US" dirty="0"/>
              <a:t>The nature </a:t>
            </a:r>
            <a:r>
              <a:rPr lang="en-US" dirty="0" err="1"/>
              <a:t>vs</a:t>
            </a:r>
            <a:r>
              <a:rPr lang="en-US" dirty="0"/>
              <a:t> nurture argument is an age-old discussion that has occupied many scholars in the field of child development and </a:t>
            </a:r>
            <a:r>
              <a:rPr lang="en-US" dirty="0" smtClean="0"/>
              <a:t>beyond. </a:t>
            </a:r>
          </a:p>
          <a:p>
            <a:r>
              <a:rPr lang="en-US" dirty="0"/>
              <a:t>	W</a:t>
            </a:r>
            <a:r>
              <a:rPr lang="en-US" dirty="0" smtClean="0"/>
              <a:t>hat type/s </a:t>
            </a:r>
            <a:r>
              <a:rPr lang="en-US" dirty="0"/>
              <a:t>of </a:t>
            </a:r>
            <a:r>
              <a:rPr lang="en-US" dirty="0" smtClean="0"/>
              <a:t>psychologist/s </a:t>
            </a:r>
            <a:r>
              <a:rPr lang="en-US" dirty="0"/>
              <a:t>might study this</a:t>
            </a:r>
            <a:r>
              <a:rPr lang="en-US" dirty="0" smtClean="0"/>
              <a:t>?</a:t>
            </a:r>
            <a:endParaRPr lang="en-US" dirty="0"/>
          </a:p>
          <a:p>
            <a:endParaRPr lang="en-US" dirty="0"/>
          </a:p>
          <a:p>
            <a:r>
              <a:rPr lang="en-US" dirty="0"/>
              <a:t>Are we born with our intelligence, ability to learn, and personality traits pre-destined? Or does our environment, the method in which we are raised and educated, have the ability to make drastic changes</a:t>
            </a:r>
            <a:r>
              <a:rPr lang="en-US" dirty="0" smtClean="0"/>
              <a:t>?</a:t>
            </a:r>
          </a:p>
          <a:p>
            <a:endParaRPr lang="en-US" dirty="0"/>
          </a:p>
          <a:p>
            <a:r>
              <a:rPr lang="en-US" dirty="0" smtClean="0"/>
              <a:t>Tabula Rasa – are we born a blank slate and gradually filled as we have different experiences?  (Behaviorism)</a:t>
            </a:r>
            <a:endParaRPr lang="en-US" dirty="0"/>
          </a:p>
          <a:p>
            <a:endParaRPr lang="en-US" dirty="0"/>
          </a:p>
        </p:txBody>
      </p:sp>
    </p:spTree>
    <p:extLst>
      <p:ext uri="{BB962C8B-B14F-4D97-AF65-F5344CB8AC3E}">
        <p14:creationId xmlns:p14="http://schemas.microsoft.com/office/powerpoint/2010/main" val="290614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descr="Screen Shot 2013-02-14 at 8.28.22 PM.png"/>
          <p:cNvPicPr>
            <a:picLocks noGrp="1" noChangeAspect="1"/>
          </p:cNvPicPr>
          <p:nvPr>
            <p:ph idx="1"/>
          </p:nvPr>
        </p:nvPicPr>
        <p:blipFill>
          <a:blip r:embed="rId2">
            <a:extLst>
              <a:ext uri="{28A0092B-C50C-407E-A947-70E740481C1C}">
                <a14:useLocalDpi xmlns:a14="http://schemas.microsoft.com/office/drawing/2010/main" val="0"/>
              </a:ext>
            </a:extLst>
          </a:blip>
          <a:srcRect l="657" r="657"/>
          <a:stretch>
            <a:fillRect/>
          </a:stretch>
        </p:blipFill>
        <p:spPr>
          <a:xfrm>
            <a:off x="457200" y="159045"/>
            <a:ext cx="8229600" cy="5121275"/>
          </a:xfrm>
        </p:spPr>
      </p:pic>
      <p:sp>
        <p:nvSpPr>
          <p:cNvPr id="7" name="Rectangle 6"/>
          <p:cNvSpPr/>
          <p:nvPr/>
        </p:nvSpPr>
        <p:spPr>
          <a:xfrm>
            <a:off x="5607733" y="3019017"/>
            <a:ext cx="741830" cy="38982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73368" y="5396388"/>
            <a:ext cx="6578617" cy="1384995"/>
          </a:xfrm>
          <a:prstGeom prst="rect">
            <a:avLst/>
          </a:prstGeom>
          <a:noFill/>
        </p:spPr>
        <p:txBody>
          <a:bodyPr wrap="square" rtlCol="0">
            <a:spAutoFit/>
          </a:bodyPr>
          <a:lstStyle/>
          <a:p>
            <a:pPr algn="ctr"/>
            <a:r>
              <a:rPr lang="en-US" sz="2800" dirty="0" smtClean="0">
                <a:latin typeface="Comic Sans MS"/>
                <a:cs typeface="Comic Sans MS"/>
              </a:rPr>
              <a:t>You are probably wondering who Maslow is…and what the physical needs are all about…</a:t>
            </a:r>
            <a:endParaRPr lang="en-US" sz="2800" dirty="0">
              <a:latin typeface="Comic Sans MS"/>
              <a:cs typeface="Comic Sans MS"/>
            </a:endParaRPr>
          </a:p>
        </p:txBody>
      </p:sp>
    </p:spTree>
    <p:extLst>
      <p:ext uri="{BB962C8B-B14F-4D97-AF65-F5344CB8AC3E}">
        <p14:creationId xmlns:p14="http://schemas.microsoft.com/office/powerpoint/2010/main" val="35493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7437"/>
            <a:ext cx="7808258" cy="701040"/>
          </a:xfrm>
        </p:spPr>
        <p:txBody>
          <a:bodyPr>
            <a:normAutofit fontScale="90000"/>
          </a:bodyPr>
          <a:lstStyle/>
          <a:p>
            <a:r>
              <a:rPr lang="en-US" dirty="0" smtClean="0"/>
              <a:t>Maslow’s hierarchy of needs:</a:t>
            </a:r>
            <a:endParaRPr lang="en-US" dirty="0"/>
          </a:p>
        </p:txBody>
      </p:sp>
      <p:pic>
        <p:nvPicPr>
          <p:cNvPr id="6" name="Content Placeholder 3" descr="heirachy of needs.bmp"/>
          <p:cNvPicPr>
            <a:picLocks noGrp="1" noChangeAspect="1"/>
          </p:cNvPicPr>
          <p:nvPr>
            <p:ph idx="1"/>
          </p:nvPr>
        </p:nvPicPr>
        <p:blipFill>
          <a:blip r:embed="rId2" cstate="print"/>
          <a:srcRect/>
          <a:stretch>
            <a:fillRect/>
          </a:stretch>
        </p:blipFill>
        <p:spPr>
          <a:xfrm>
            <a:off x="500063" y="1069259"/>
            <a:ext cx="7858125" cy="5140325"/>
          </a:xfrm>
          <a:prstGeom prst="rect">
            <a:avLst/>
          </a:prstGeom>
        </p:spPr>
      </p:pic>
      <p:sp>
        <p:nvSpPr>
          <p:cNvPr id="7" name="TextBox 6"/>
          <p:cNvSpPr txBox="1"/>
          <p:nvPr/>
        </p:nvSpPr>
        <p:spPr>
          <a:xfrm>
            <a:off x="549930" y="1116507"/>
            <a:ext cx="3294420" cy="1200329"/>
          </a:xfrm>
          <a:prstGeom prst="rect">
            <a:avLst/>
          </a:prstGeom>
          <a:noFill/>
        </p:spPr>
        <p:txBody>
          <a:bodyPr wrap="square" rtlCol="0">
            <a:spAutoFit/>
          </a:bodyPr>
          <a:lstStyle/>
          <a:p>
            <a:r>
              <a:rPr lang="en-US" dirty="0" smtClean="0">
                <a:solidFill>
                  <a:schemeClr val="bg1"/>
                </a:solidFill>
              </a:rPr>
              <a:t>All human beings share the basic need to grow to their fullest potential – SELF ACTUALIZATION</a:t>
            </a:r>
            <a:endParaRPr lang="en-US" dirty="0">
              <a:solidFill>
                <a:schemeClr val="bg1"/>
              </a:solidFill>
            </a:endParaRPr>
          </a:p>
        </p:txBody>
      </p:sp>
    </p:spTree>
    <p:extLst>
      <p:ext uri="{BB962C8B-B14F-4D97-AF65-F5344CB8AC3E}">
        <p14:creationId xmlns:p14="http://schemas.microsoft.com/office/powerpoint/2010/main" val="272255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478"/>
            <a:ext cx="5791200" cy="472674"/>
          </a:xfrm>
        </p:spPr>
        <p:txBody>
          <a:bodyPr>
            <a:normAutofit fontScale="90000"/>
          </a:bodyPr>
          <a:lstStyle/>
          <a:p>
            <a:r>
              <a:rPr lang="en-CA" dirty="0" smtClean="0"/>
              <a:t>Theory Overview</a:t>
            </a:r>
            <a:endParaRPr lang="en-US" dirty="0"/>
          </a:p>
        </p:txBody>
      </p:sp>
      <p:sp>
        <p:nvSpPr>
          <p:cNvPr id="3" name="Content Placeholder 2"/>
          <p:cNvSpPr>
            <a:spLocks noGrp="1"/>
          </p:cNvSpPr>
          <p:nvPr>
            <p:ph idx="1"/>
          </p:nvPr>
        </p:nvSpPr>
        <p:spPr>
          <a:xfrm>
            <a:off x="0" y="1011958"/>
            <a:ext cx="4882092" cy="5694743"/>
          </a:xfrm>
          <a:prstGeom prst="rect">
            <a:avLst/>
          </a:prstGeom>
        </p:spPr>
        <p:txBody>
          <a:bodyPr>
            <a:normAutofit/>
          </a:bodyPr>
          <a:lstStyle/>
          <a:p>
            <a:r>
              <a:rPr lang="en-US" dirty="0" smtClean="0"/>
              <a:t>Maslow's theory suggests that the most basic level of needs must be met before the individual will strongly desire (or focus motivation upon) the higher level </a:t>
            </a:r>
            <a:r>
              <a:rPr lang="en-US" dirty="0" smtClean="0"/>
              <a:t>needs.</a:t>
            </a:r>
            <a:endParaRPr lang="en-US" dirty="0" smtClean="0"/>
          </a:p>
          <a:p>
            <a:r>
              <a:rPr lang="en-US" dirty="0" smtClean="0">
                <a:hlinkClick r:id="rId2" action="ppaction://hlinkfile" tooltip="Metamotivation"/>
              </a:rPr>
              <a:t>Metamotivation</a:t>
            </a:r>
            <a:r>
              <a:rPr lang="en-US" dirty="0" smtClean="0"/>
              <a:t> -the motivation of people who go beyond the scope of the basic needs and strive for constant </a:t>
            </a:r>
            <a:r>
              <a:rPr lang="en-US" dirty="0" smtClean="0"/>
              <a:t>betterment.</a:t>
            </a:r>
            <a:endParaRPr lang="en-US" dirty="0" smtClean="0"/>
          </a:p>
          <a:p>
            <a:r>
              <a:rPr lang="en-US" dirty="0" err="1" smtClean="0">
                <a:hlinkClick r:id="rId2" action="ppaction://hlinkfile" tooltip="Metamotivation"/>
              </a:rPr>
              <a:t>Metamotivated</a:t>
            </a:r>
            <a:r>
              <a:rPr lang="en-US" dirty="0" smtClean="0"/>
              <a:t> people are driven by B-needs (Being Needs), instead of deficiency needs (D-Needs – esteem, friendship, love, security).</a:t>
            </a:r>
            <a:endParaRPr lang="en-US" dirty="0"/>
          </a:p>
        </p:txBody>
      </p:sp>
      <p:pic>
        <p:nvPicPr>
          <p:cNvPr id="4" name="Picture 3"/>
          <p:cNvPicPr>
            <a:picLocks noChangeAspect="1"/>
          </p:cNvPicPr>
          <p:nvPr/>
        </p:nvPicPr>
        <p:blipFill>
          <a:blip r:embed="rId3"/>
          <a:stretch>
            <a:fillRect/>
          </a:stretch>
        </p:blipFill>
        <p:spPr>
          <a:xfrm>
            <a:off x="5199627" y="790152"/>
            <a:ext cx="3467327" cy="4810111"/>
          </a:xfrm>
          <a:prstGeom prst="rect">
            <a:avLst/>
          </a:prstGeom>
        </p:spPr>
      </p:pic>
    </p:spTree>
    <p:extLst>
      <p:ext uri="{BB962C8B-B14F-4D97-AF65-F5344CB8AC3E}">
        <p14:creationId xmlns:p14="http://schemas.microsoft.com/office/powerpoint/2010/main" val="63816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Maslow’s Research</a:t>
            </a:r>
            <a:endParaRPr lang="en-US" dirty="0"/>
          </a:p>
        </p:txBody>
      </p:sp>
      <p:sp>
        <p:nvSpPr>
          <p:cNvPr id="3" name="Content Placeholder 2"/>
          <p:cNvSpPr>
            <a:spLocks noGrp="1"/>
          </p:cNvSpPr>
          <p:nvPr>
            <p:ph idx="1"/>
          </p:nvPr>
        </p:nvSpPr>
        <p:spPr>
          <a:xfrm>
            <a:off x="457200" y="1752600"/>
            <a:ext cx="5099653" cy="4373563"/>
          </a:xfrm>
        </p:spPr>
        <p:txBody>
          <a:bodyPr>
            <a:normAutofit/>
          </a:bodyPr>
          <a:lstStyle/>
          <a:p>
            <a:r>
              <a:rPr lang="en-US" dirty="0" smtClean="0"/>
              <a:t>Maslow studied what he called exemplary people such as Einstein, rather than mentally ill </a:t>
            </a:r>
            <a:r>
              <a:rPr lang="en-US" dirty="0" smtClean="0"/>
              <a:t>people.</a:t>
            </a:r>
          </a:p>
          <a:p>
            <a:endParaRPr lang="en-US" dirty="0" smtClean="0"/>
          </a:p>
          <a:p>
            <a:r>
              <a:rPr lang="en-US" dirty="0"/>
              <a:t>A</a:t>
            </a:r>
            <a:r>
              <a:rPr lang="en-US" dirty="0" smtClean="0"/>
              <a:t>lso </a:t>
            </a:r>
            <a:r>
              <a:rPr lang="en-US" dirty="0" smtClean="0"/>
              <a:t>studied the healthiest 1% of the college student population at the </a:t>
            </a:r>
            <a:r>
              <a:rPr lang="en-US" dirty="0" smtClean="0"/>
              <a:t>time. </a:t>
            </a:r>
          </a:p>
          <a:p>
            <a:endParaRPr lang="en-US" dirty="0" smtClean="0"/>
          </a:p>
          <a:p>
            <a:r>
              <a:rPr lang="en-CA" dirty="0" smtClean="0"/>
              <a:t>Looked for what they did that made them successful and what drove them or motivated them – summarized in his hierarchy of </a:t>
            </a:r>
            <a:r>
              <a:rPr lang="en-CA" dirty="0" smtClean="0"/>
              <a:t>needs.</a:t>
            </a:r>
            <a:endParaRPr lang="en-US" dirty="0"/>
          </a:p>
        </p:txBody>
      </p:sp>
      <p:pic>
        <p:nvPicPr>
          <p:cNvPr id="4" name="Picture 3"/>
          <p:cNvPicPr>
            <a:picLocks noChangeAspect="1"/>
          </p:cNvPicPr>
          <p:nvPr/>
        </p:nvPicPr>
        <p:blipFill>
          <a:blip r:embed="rId2"/>
          <a:stretch>
            <a:fillRect/>
          </a:stretch>
        </p:blipFill>
        <p:spPr>
          <a:xfrm>
            <a:off x="5556853" y="1524318"/>
            <a:ext cx="3416886" cy="4172463"/>
          </a:xfrm>
          <a:prstGeom prst="rect">
            <a:avLst/>
          </a:prstGeom>
        </p:spPr>
      </p:pic>
    </p:spTree>
    <p:extLst>
      <p:ext uri="{BB962C8B-B14F-4D97-AF65-F5344CB8AC3E}">
        <p14:creationId xmlns:p14="http://schemas.microsoft.com/office/powerpoint/2010/main" val="288137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666" y="100583"/>
            <a:ext cx="8727236" cy="3387725"/>
          </a:xfrm>
          <a:prstGeom prst="rect">
            <a:avLst/>
          </a:prstGeom>
        </p:spPr>
      </p:pic>
      <p:sp>
        <p:nvSpPr>
          <p:cNvPr id="2" name="Title 1"/>
          <p:cNvSpPr>
            <a:spLocks noGrp="1"/>
          </p:cNvSpPr>
          <p:nvPr>
            <p:ph type="title"/>
          </p:nvPr>
        </p:nvSpPr>
        <p:spPr>
          <a:xfrm>
            <a:off x="0" y="172560"/>
            <a:ext cx="5791200" cy="938609"/>
          </a:xfrm>
        </p:spPr>
        <p:txBody>
          <a:bodyPr/>
          <a:lstStyle/>
          <a:p>
            <a:r>
              <a:rPr lang="en-CA" dirty="0" smtClean="0"/>
              <a:t>Self-Actualization</a:t>
            </a:r>
            <a:endParaRPr lang="en-US" dirty="0"/>
          </a:p>
        </p:txBody>
      </p:sp>
      <p:sp>
        <p:nvSpPr>
          <p:cNvPr id="3" name="Content Placeholder 2"/>
          <p:cNvSpPr>
            <a:spLocks noGrp="1"/>
          </p:cNvSpPr>
          <p:nvPr>
            <p:ph idx="1"/>
          </p:nvPr>
        </p:nvSpPr>
        <p:spPr>
          <a:xfrm>
            <a:off x="139666" y="2702702"/>
            <a:ext cx="7620000" cy="4373563"/>
          </a:xfrm>
        </p:spPr>
        <p:txBody>
          <a:bodyPr>
            <a:normAutofit/>
          </a:bodyPr>
          <a:lstStyle/>
          <a:p>
            <a:pPr>
              <a:buNone/>
            </a:pPr>
            <a:r>
              <a:rPr lang="en-US" sz="2400" i="1" dirty="0" smtClean="0">
                <a:solidFill>
                  <a:srgbClr val="FF0000"/>
                </a:solidFill>
              </a:rPr>
              <a:t>“What a man can be, he must be.</a:t>
            </a:r>
            <a:r>
              <a:rPr lang="en-US" sz="2400" i="1" dirty="0" smtClean="0"/>
              <a:t>”</a:t>
            </a:r>
            <a:endParaRPr lang="en-US" sz="2400" i="1" baseline="30000" dirty="0" smtClean="0"/>
          </a:p>
          <a:p>
            <a:pPr>
              <a:buNone/>
            </a:pPr>
            <a:endParaRPr lang="en-US" baseline="30000" dirty="0" smtClean="0"/>
          </a:p>
          <a:p>
            <a:r>
              <a:rPr lang="en-US" dirty="0"/>
              <a:t>W</a:t>
            </a:r>
            <a:r>
              <a:rPr lang="en-US" dirty="0" smtClean="0"/>
              <a:t>hat </a:t>
            </a:r>
            <a:r>
              <a:rPr lang="en-US" dirty="0" smtClean="0"/>
              <a:t>a person's full potential is and realizing that </a:t>
            </a:r>
            <a:r>
              <a:rPr lang="en-US" dirty="0" smtClean="0"/>
              <a:t>potential.</a:t>
            </a:r>
            <a:endParaRPr lang="en-US" dirty="0" smtClean="0"/>
          </a:p>
          <a:p>
            <a:r>
              <a:rPr lang="en-US" dirty="0"/>
              <a:t>T</a:t>
            </a:r>
            <a:r>
              <a:rPr lang="en-US" dirty="0" smtClean="0"/>
              <a:t>he </a:t>
            </a:r>
            <a:r>
              <a:rPr lang="en-US" dirty="0" smtClean="0"/>
              <a:t>desire to become everything that one is capable of </a:t>
            </a:r>
            <a:r>
              <a:rPr lang="en-US" dirty="0" smtClean="0"/>
              <a:t>becoming.</a:t>
            </a:r>
            <a:endParaRPr lang="en-US" dirty="0" smtClean="0"/>
          </a:p>
          <a:p>
            <a:r>
              <a:rPr lang="en-US" dirty="0"/>
              <a:t>W</a:t>
            </a:r>
            <a:r>
              <a:rPr lang="en-US" dirty="0" smtClean="0"/>
              <a:t>hen </a:t>
            </a:r>
            <a:r>
              <a:rPr lang="en-US" dirty="0" smtClean="0"/>
              <a:t>applied to individuals the need is specific such as a desire to become an ideal parent, good athlete, or best artist one can </a:t>
            </a:r>
            <a:r>
              <a:rPr lang="en-US" dirty="0" smtClean="0"/>
              <a:t>be.</a:t>
            </a:r>
            <a:endParaRPr lang="en-US" dirty="0" smtClean="0"/>
          </a:p>
          <a:p>
            <a:r>
              <a:rPr lang="en-US" dirty="0"/>
              <a:t>I</a:t>
            </a:r>
            <a:r>
              <a:rPr lang="en-US" dirty="0" smtClean="0"/>
              <a:t>n </a:t>
            </a:r>
            <a:r>
              <a:rPr lang="en-US" dirty="0" smtClean="0"/>
              <a:t>order to reach a clear understanding of this level, one must first not only achieve previous needs, but master these </a:t>
            </a:r>
            <a:r>
              <a:rPr lang="en-US" dirty="0" smtClean="0"/>
              <a:t>needs.</a:t>
            </a:r>
            <a:endParaRPr lang="en-US" dirty="0" smtClean="0"/>
          </a:p>
          <a:p>
            <a:endParaRPr lang="en-US" dirty="0"/>
          </a:p>
        </p:txBody>
      </p:sp>
    </p:spTree>
    <p:extLst>
      <p:ext uri="{BB962C8B-B14F-4D97-AF65-F5344CB8AC3E}">
        <p14:creationId xmlns:p14="http://schemas.microsoft.com/office/powerpoint/2010/main" val="502413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90</TotalTime>
  <Words>565</Words>
  <Application>Microsoft Macintosh PowerPoint</Application>
  <PresentationFormat>On-screen Show (4:3)</PresentationFormat>
  <Paragraphs>51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Essential</vt:lpstr>
      <vt:lpstr>REMINDER….</vt:lpstr>
      <vt:lpstr>NATURE VS. NURTURE</vt:lpstr>
      <vt:lpstr>NATURE VS. NURTURE</vt:lpstr>
      <vt:lpstr>Nature vs. nurture continued…</vt:lpstr>
      <vt:lpstr>PowerPoint Presentation</vt:lpstr>
      <vt:lpstr>Maslow’s hierarchy of needs:</vt:lpstr>
      <vt:lpstr>Theory Overview</vt:lpstr>
      <vt:lpstr>Maslow’s Research</vt:lpstr>
      <vt:lpstr>Self-Actualization</vt:lpstr>
      <vt:lpstr>Documentary – Dr. money and THE BOY WITH NO PENIS</vt:lpstr>
      <vt:lpstr>Extended response assignment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VS. NURTURE</dc:title>
  <dc:creator>Danielle Deck</dc:creator>
  <cp:lastModifiedBy>Danielle Deck</cp:lastModifiedBy>
  <cp:revision>15</cp:revision>
  <dcterms:created xsi:type="dcterms:W3CDTF">2013-02-15T02:16:49Z</dcterms:created>
  <dcterms:modified xsi:type="dcterms:W3CDTF">2013-02-15T03:47:25Z</dcterms:modified>
</cp:coreProperties>
</file>